
<file path=[Content_Types].xml><?xml version="1.0" encoding="utf-8"?>
<Types xmlns="http://schemas.openxmlformats.org/package/2006/content-types">
  <Default Extension="png" ContentType="image/pn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handoutMasterIdLst>
    <p:handoutMasterId r:id="rId6"/>
  </p:handoutMasterIdLst>
  <p:sldIdLst>
    <p:sldId id="275" r:id="rId2"/>
    <p:sldId id="987" r:id="rId3"/>
    <p:sldId id="986" r:id="rId4"/>
  </p:sldIdLst>
  <p:sldSz cx="9144000" cy="5143500" type="screen16x9"/>
  <p:notesSz cx="6858000" cy="92202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6CA5D"/>
    <a:srgbClr val="059CD1"/>
    <a:srgbClr val="33CCCC"/>
    <a:srgbClr val="057DA7"/>
    <a:srgbClr val="008000"/>
    <a:srgbClr val="CCCCFF"/>
    <a:srgbClr val="035F7F"/>
    <a:srgbClr val="FEF6F0"/>
    <a:srgbClr val="E46C0A"/>
    <a:srgbClr val="F6E4C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Sin estilo ni cuadrícul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F5AB1C69-6EDB-4FF4-983F-18BD219EF322}" styleName="Estilo medio 2 - Énfasis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DF18680-E054-41AD-8BC1-D1AEF772440D}" styleName="Estilo medio 2 - Énfasis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6E25E649-3F16-4E02-A733-19D2CDBF48F0}" styleName="Estilo medio 3 - Énfasis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FECB4D8-DB02-4DC6-A0A2-4F2EBAE1DC90}" styleName="Estilo medio 1 - Énfasis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8799B23B-EC83-4686-B30A-512413B5E67A}" styleName="Estilo claro 3 - Acento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5125" autoAdjust="0"/>
    <p:restoredTop sz="94778" autoAdjust="0"/>
  </p:normalViewPr>
  <p:slideViewPr>
    <p:cSldViewPr>
      <p:cViewPr varScale="1">
        <p:scale>
          <a:sx n="89" d="100"/>
          <a:sy n="89" d="100"/>
        </p:scale>
        <p:origin x="102" y="50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26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 dirty="0"/>
          </a:p>
        </p:txBody>
      </p:sp>
      <p:sp>
        <p:nvSpPr>
          <p:cNvPr id="3" name="Marcador de fech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626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C0A7C3-558E-4AA8-95B3-34AD4CF1854E}" type="datetimeFigureOut">
              <a:rPr lang="es-MX" smtClean="0"/>
              <a:pPr/>
              <a:t>07/04/2022</a:t>
            </a:fld>
            <a:endParaRPr lang="es-MX" dirty="0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2"/>
          </p:nvPr>
        </p:nvSpPr>
        <p:spPr>
          <a:xfrm>
            <a:off x="0" y="8757590"/>
            <a:ext cx="2971800" cy="46261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 dirty="0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3"/>
          </p:nvPr>
        </p:nvSpPr>
        <p:spPr>
          <a:xfrm>
            <a:off x="3884613" y="8757590"/>
            <a:ext cx="2971800" cy="46261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4BE648-503B-4518-945E-FF087614F0F0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12245428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19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 dirty="0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619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2771A28-6EAB-445B-8C97-2DE4C1CF19C7}" type="datetimeFigureOut">
              <a:rPr lang="es-MX" smtClean="0"/>
              <a:pPr/>
              <a:t>07/04/2022</a:t>
            </a:fld>
            <a:endParaRPr lang="es-MX" dirty="0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63575" y="1152525"/>
            <a:ext cx="5530850" cy="31115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 dirty="0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37063"/>
            <a:ext cx="5486400" cy="363061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758238"/>
            <a:ext cx="2971800" cy="46196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758238"/>
            <a:ext cx="2971800" cy="46196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89E766E-D593-4C91-B732-F97121F0F715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8771642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9E766E-D593-4C91-B732-F97121F0F715}" type="slidenum">
              <a:rPr lang="es-MX" smtClean="0"/>
              <a:pPr/>
              <a:t>3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7522994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7" Type="http://schemas.openxmlformats.org/officeDocument/2006/relationships/image" Target="../media/image8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2.emf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2.emf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11.png"/><Relationship Id="rId5" Type="http://schemas.openxmlformats.org/officeDocument/2006/relationships/image" Target="../media/image6.png"/><Relationship Id="rId4" Type="http://schemas.openxmlformats.org/officeDocument/2006/relationships/image" Target="../media/image2.emf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15.png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722712"/>
            <a:ext cx="6400800" cy="649238"/>
          </a:xfrm>
        </p:spPr>
        <p:txBody>
          <a:bodyPr>
            <a:noAutofit/>
          </a:bodyPr>
          <a:lstStyle>
            <a:lvl1pPr marL="0" indent="0" algn="ctr">
              <a:buNone/>
              <a:defRPr sz="2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dirty="0"/>
              <a:t>Haga clic para modificar el estilo de subtítulo del patrón</a:t>
            </a:r>
            <a:endParaRPr lang="es-MX" dirty="0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CD2827-E43C-4B20-B1E7-DA63C90D2551}" type="datetimeFigureOut">
              <a:rPr lang="es-MX" smtClean="0"/>
              <a:pPr/>
              <a:t>07/04/2022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BA645-F2D6-44D4-A3D2-B33E652D181E}" type="slidenum">
              <a:rPr lang="es-MX" smtClean="0"/>
              <a:pPr/>
              <a:t>‹Nº›</a:t>
            </a:fld>
            <a:endParaRPr lang="es-MX" dirty="0"/>
          </a:p>
        </p:txBody>
      </p:sp>
      <p:pic>
        <p:nvPicPr>
          <p:cNvPr id="1027" name="Picture 3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97768" y="555526"/>
            <a:ext cx="2348464" cy="21443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V="1">
            <a:off x="-62053" y="5092030"/>
            <a:ext cx="9268107" cy="1038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6 Rectángulo"/>
          <p:cNvSpPr/>
          <p:nvPr userDrawn="1"/>
        </p:nvSpPr>
        <p:spPr>
          <a:xfrm flipV="1">
            <a:off x="1367644" y="2931790"/>
            <a:ext cx="6408712" cy="45719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  <p:sp>
        <p:nvSpPr>
          <p:cNvPr id="8" name="7 Título"/>
          <p:cNvSpPr>
            <a:spLocks noGrp="1"/>
          </p:cNvSpPr>
          <p:nvPr>
            <p:ph type="title"/>
          </p:nvPr>
        </p:nvSpPr>
        <p:spPr>
          <a:xfrm>
            <a:off x="457200" y="3219822"/>
            <a:ext cx="8229600" cy="360040"/>
          </a:xfrm>
        </p:spPr>
        <p:txBody>
          <a:bodyPr>
            <a:noAutofit/>
          </a:bodyPr>
          <a:lstStyle>
            <a:lvl1pPr>
              <a:defRPr sz="3200" b="1"/>
            </a:lvl1pPr>
          </a:lstStyle>
          <a:p>
            <a:r>
              <a:rPr lang="es-ES" dirty="0"/>
              <a:t>Haga clic para modificar el estilo de título del patrón</a:t>
            </a:r>
            <a:endParaRPr lang="es-MX" dirty="0"/>
          </a:p>
        </p:txBody>
      </p:sp>
      <p:pic>
        <p:nvPicPr>
          <p:cNvPr id="10" name="9 Imagen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498896"/>
            <a:ext cx="9144000" cy="16446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56084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CD2827-E43C-4B20-B1E7-DA63C90D2551}" type="datetimeFigureOut">
              <a:rPr lang="es-MX" smtClean="0"/>
              <a:pPr/>
              <a:t>07/04/2022</a:t>
            </a:fld>
            <a:endParaRPr lang="es-MX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BA645-F2D6-44D4-A3D2-B33E652D181E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9629711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CD2827-E43C-4B20-B1E7-DA63C90D2551}" type="datetimeFigureOut">
              <a:rPr lang="es-MX" smtClean="0"/>
              <a:pPr/>
              <a:t>07/04/2022</a:t>
            </a:fld>
            <a:endParaRPr lang="es-MX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BA645-F2D6-44D4-A3D2-B33E652D181E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0769429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CD2827-E43C-4B20-B1E7-DA63C90D2551}" type="datetimeFigureOut">
              <a:rPr lang="es-MX" smtClean="0"/>
              <a:pPr/>
              <a:t>07/04/2022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BA645-F2D6-44D4-A3D2-B33E652D181E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2857904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CD2827-E43C-4B20-B1E7-DA63C90D2551}" type="datetimeFigureOut">
              <a:rPr lang="es-MX" smtClean="0"/>
              <a:pPr/>
              <a:t>07/04/2022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BA645-F2D6-44D4-A3D2-B33E652D181E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0294439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80" name="3079 Imagen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70949"/>
            <a:ext cx="9144000" cy="381000"/>
          </a:xfrm>
          <a:prstGeom prst="rect">
            <a:avLst/>
          </a:prstGeom>
        </p:spPr>
      </p:pic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CD2827-E43C-4B20-B1E7-DA63C90D2551}" type="datetimeFigureOut">
              <a:rPr lang="es-MX" smtClean="0"/>
              <a:pPr/>
              <a:t>07/04/2022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BA645-F2D6-44D4-A3D2-B33E652D181E}" type="slidenum">
              <a:rPr lang="es-MX" smtClean="0"/>
              <a:pPr/>
              <a:t>‹Nº›</a:t>
            </a:fld>
            <a:endParaRPr lang="es-MX" dirty="0"/>
          </a:p>
        </p:txBody>
      </p:sp>
      <p:pic>
        <p:nvPicPr>
          <p:cNvPr id="7" name="6 Imagen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160351"/>
            <a:ext cx="1389436" cy="288032"/>
          </a:xfrm>
          <a:prstGeom prst="rect">
            <a:avLst/>
          </a:prstGeom>
        </p:spPr>
      </p:pic>
      <p:pic>
        <p:nvPicPr>
          <p:cNvPr id="10" name="Picture 4"/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V="1">
            <a:off x="-62053" y="5039604"/>
            <a:ext cx="9268107" cy="1038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3" name="3072 Imagen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026796"/>
            <a:ext cx="9144000" cy="4116704"/>
          </a:xfrm>
          <a:prstGeom prst="rect">
            <a:avLst/>
          </a:prstGeom>
          <a:effectLst>
            <a:reflection stA="0" endPos="65000" dist="50800" dir="5400000" sy="-100000" algn="bl" rotWithShape="0"/>
          </a:effectLst>
        </p:spPr>
      </p:pic>
      <p:pic>
        <p:nvPicPr>
          <p:cNvPr id="15" name="Imagen 14">
            <a:extLst>
              <a:ext uri="{FF2B5EF4-FFF2-40B4-BE49-F238E27FC236}">
                <a16:creationId xmlns:a16="http://schemas.microsoft.com/office/drawing/2014/main" id="{06A13EDC-A865-492A-94B7-1E328D73E33A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395" b="14214"/>
          <a:stretch/>
        </p:blipFill>
        <p:spPr>
          <a:xfrm>
            <a:off x="6032918" y="51470"/>
            <a:ext cx="1851450" cy="444187"/>
          </a:xfrm>
          <a:prstGeom prst="rect">
            <a:avLst/>
          </a:prstGeom>
        </p:spPr>
      </p:pic>
      <p:pic>
        <p:nvPicPr>
          <p:cNvPr id="14" name="Imagen 13">
            <a:extLst>
              <a:ext uri="{FF2B5EF4-FFF2-40B4-BE49-F238E27FC236}">
                <a16:creationId xmlns:a16="http://schemas.microsoft.com/office/drawing/2014/main" id="{A6C1144A-3D4A-B143-AC3C-31D8DBCB84BE}"/>
              </a:ext>
            </a:extLst>
          </p:cNvPr>
          <p:cNvPicPr/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26898" y="35789"/>
            <a:ext cx="605542" cy="45482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2411646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13 Imagen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70949"/>
            <a:ext cx="9144000" cy="381000"/>
          </a:xfrm>
          <a:prstGeom prst="rect">
            <a:avLst/>
          </a:prstGeom>
        </p:spPr>
      </p:pic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CD2827-E43C-4B20-B1E7-DA63C90D2551}" type="datetimeFigureOut">
              <a:rPr lang="es-MX" smtClean="0"/>
              <a:pPr/>
              <a:t>07/04/2022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BA645-F2D6-44D4-A3D2-B33E652D181E}" type="slidenum">
              <a:rPr lang="es-MX" smtClean="0"/>
              <a:pPr/>
              <a:t>‹Nº›</a:t>
            </a:fld>
            <a:endParaRPr lang="es-MX" dirty="0"/>
          </a:p>
        </p:txBody>
      </p:sp>
      <p:pic>
        <p:nvPicPr>
          <p:cNvPr id="7" name="6 Imagen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160351"/>
            <a:ext cx="1389436" cy="288032"/>
          </a:xfrm>
          <a:prstGeom prst="rect">
            <a:avLst/>
          </a:prstGeom>
        </p:spPr>
      </p:pic>
      <p:sp>
        <p:nvSpPr>
          <p:cNvPr id="9" name="8 Rectángulo"/>
          <p:cNvSpPr/>
          <p:nvPr userDrawn="1"/>
        </p:nvSpPr>
        <p:spPr>
          <a:xfrm>
            <a:off x="7956376" y="160351"/>
            <a:ext cx="792088" cy="28803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b="1" i="0" dirty="0"/>
              <a:t>Logo</a:t>
            </a:r>
            <a:r>
              <a:rPr lang="en-US" sz="800" b="1" i="0" baseline="0" dirty="0"/>
              <a:t> ODE o Institución</a:t>
            </a:r>
            <a:endParaRPr lang="es-MX" sz="800" b="1" i="0" dirty="0"/>
          </a:p>
        </p:txBody>
      </p:sp>
      <p:pic>
        <p:nvPicPr>
          <p:cNvPr id="10" name="Picture 4"/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V="1">
            <a:off x="-62053" y="5039604"/>
            <a:ext cx="9268107" cy="1038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1" name="10 Imagen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026796"/>
            <a:ext cx="9144000" cy="4116704"/>
          </a:xfrm>
          <a:prstGeom prst="rect">
            <a:avLst/>
          </a:prstGeom>
        </p:spPr>
      </p:pic>
      <p:pic>
        <p:nvPicPr>
          <p:cNvPr id="13" name="Imagen 12">
            <a:extLst>
              <a:ext uri="{FF2B5EF4-FFF2-40B4-BE49-F238E27FC236}">
                <a16:creationId xmlns:a16="http://schemas.microsoft.com/office/drawing/2014/main" id="{F8CE730E-323D-4BA1-99D1-99DFE24797D8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395" b="14214"/>
          <a:stretch/>
        </p:blipFill>
        <p:spPr>
          <a:xfrm>
            <a:off x="6228184" y="131955"/>
            <a:ext cx="1638868" cy="3931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08480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_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12 Imagen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70949"/>
            <a:ext cx="9144000" cy="381000"/>
          </a:xfrm>
          <a:prstGeom prst="rect">
            <a:avLst/>
          </a:prstGeom>
        </p:spPr>
      </p:pic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CD2827-E43C-4B20-B1E7-DA63C90D2551}" type="datetimeFigureOut">
              <a:rPr lang="es-MX" smtClean="0"/>
              <a:pPr/>
              <a:t>07/04/2022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BA645-F2D6-44D4-A3D2-B33E652D181E}" type="slidenum">
              <a:rPr lang="es-MX" smtClean="0"/>
              <a:pPr/>
              <a:t>‹Nº›</a:t>
            </a:fld>
            <a:endParaRPr lang="es-MX" dirty="0"/>
          </a:p>
        </p:txBody>
      </p:sp>
      <p:pic>
        <p:nvPicPr>
          <p:cNvPr id="7" name="6 Imagen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160351"/>
            <a:ext cx="1389436" cy="288032"/>
          </a:xfrm>
          <a:prstGeom prst="rect">
            <a:avLst/>
          </a:prstGeom>
        </p:spPr>
      </p:pic>
      <p:sp>
        <p:nvSpPr>
          <p:cNvPr id="9" name="8 Rectángulo"/>
          <p:cNvSpPr/>
          <p:nvPr userDrawn="1"/>
        </p:nvSpPr>
        <p:spPr>
          <a:xfrm>
            <a:off x="7956376" y="160351"/>
            <a:ext cx="792088" cy="28803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b="1" i="0" dirty="0"/>
              <a:t>Logo</a:t>
            </a:r>
            <a:r>
              <a:rPr lang="en-US" sz="800" b="1" i="0" baseline="0" dirty="0"/>
              <a:t> ODE o Institución</a:t>
            </a:r>
            <a:endParaRPr lang="es-MX" sz="800" b="1" i="0" dirty="0"/>
          </a:p>
        </p:txBody>
      </p:sp>
      <p:pic>
        <p:nvPicPr>
          <p:cNvPr id="10" name="Picture 4"/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V="1">
            <a:off x="-62053" y="5039604"/>
            <a:ext cx="9268107" cy="1038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3" name="3072 Imagen"/>
          <p:cNvPicPr>
            <a:picLocks noChangeAspect="1"/>
          </p:cNvPicPr>
          <p:nvPr userDrawn="1"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7476"/>
          <a:stretch/>
        </p:blipFill>
        <p:spPr>
          <a:xfrm>
            <a:off x="0" y="5039604"/>
            <a:ext cx="9144000" cy="103896"/>
          </a:xfrm>
          <a:prstGeom prst="rect">
            <a:avLst/>
          </a:prstGeom>
        </p:spPr>
      </p:pic>
      <p:pic>
        <p:nvPicPr>
          <p:cNvPr id="14" name="Imagen 13">
            <a:extLst>
              <a:ext uri="{FF2B5EF4-FFF2-40B4-BE49-F238E27FC236}">
                <a16:creationId xmlns:a16="http://schemas.microsoft.com/office/drawing/2014/main" id="{0DBC867F-2DDA-401D-96C8-85EDD851DDC5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395" b="14214"/>
          <a:stretch/>
        </p:blipFill>
        <p:spPr>
          <a:xfrm>
            <a:off x="6155396" y="160351"/>
            <a:ext cx="1725151" cy="4138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68174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051719" y="1995686"/>
            <a:ext cx="6442993" cy="1021556"/>
          </a:xfrm>
        </p:spPr>
        <p:txBody>
          <a:bodyPr anchor="t"/>
          <a:lstStyle>
            <a:lvl1pPr algn="l">
              <a:defRPr sz="3200" b="1" cap="all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s-MX" dirty="0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CD2827-E43C-4B20-B1E7-DA63C90D2551}" type="datetimeFigureOut">
              <a:rPr lang="es-MX" smtClean="0"/>
              <a:pPr/>
              <a:t>07/04/2022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BA645-F2D6-44D4-A3D2-B33E652D181E}" type="slidenum">
              <a:rPr lang="es-MX" smtClean="0"/>
              <a:pPr/>
              <a:t>‹Nº›</a:t>
            </a:fld>
            <a:endParaRPr lang="es-MX" dirty="0"/>
          </a:p>
        </p:txBody>
      </p:sp>
      <p:pic>
        <p:nvPicPr>
          <p:cNvPr id="7" name="6 Imagen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332655"/>
            <a:ext cx="2206996" cy="457514"/>
          </a:xfrm>
          <a:prstGeom prst="rect">
            <a:avLst/>
          </a:prstGeom>
        </p:spPr>
      </p:pic>
      <p:pic>
        <p:nvPicPr>
          <p:cNvPr id="10" name="Picture 4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V="1">
            <a:off x="-62053" y="4876006"/>
            <a:ext cx="9268107" cy="26749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1" name="10 Imagen"/>
          <p:cNvPicPr>
            <a:picLocks noChangeAspect="1"/>
          </p:cNvPicPr>
          <p:nvPr userDrawn="1"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3502"/>
          <a:stretch/>
        </p:blipFill>
        <p:spPr>
          <a:xfrm>
            <a:off x="0" y="4876006"/>
            <a:ext cx="9144000" cy="267494"/>
          </a:xfrm>
          <a:prstGeom prst="rect">
            <a:avLst/>
          </a:prstGeom>
        </p:spPr>
      </p:pic>
      <p:pic>
        <p:nvPicPr>
          <p:cNvPr id="13" name="Imagen 12">
            <a:extLst>
              <a:ext uri="{FF2B5EF4-FFF2-40B4-BE49-F238E27FC236}">
                <a16:creationId xmlns:a16="http://schemas.microsoft.com/office/drawing/2014/main" id="{1FAA1425-4B89-4FDD-902E-7A947E38125F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395" b="14214"/>
          <a:stretch/>
        </p:blipFill>
        <p:spPr>
          <a:xfrm>
            <a:off x="4499992" y="195486"/>
            <a:ext cx="3079028" cy="738699"/>
          </a:xfrm>
          <a:prstGeom prst="rect">
            <a:avLst/>
          </a:prstGeom>
        </p:spPr>
      </p:pic>
      <p:pic>
        <p:nvPicPr>
          <p:cNvPr id="12" name="Imagen 11">
            <a:extLst>
              <a:ext uri="{FF2B5EF4-FFF2-40B4-BE49-F238E27FC236}">
                <a16:creationId xmlns:a16="http://schemas.microsoft.com/office/drawing/2014/main" id="{D3512A4F-4FBD-6246-95D4-4ADCC566C331}"/>
              </a:ext>
            </a:extLst>
          </p:cNvPr>
          <p:cNvPicPr/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79020" y="136922"/>
            <a:ext cx="822960" cy="69977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0452610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CD2827-E43C-4B20-B1E7-DA63C90D2551}" type="datetimeFigureOut">
              <a:rPr lang="es-MX" smtClean="0"/>
              <a:pPr/>
              <a:t>07/04/2022</a:t>
            </a:fld>
            <a:endParaRPr lang="es-MX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BA645-F2D6-44D4-A3D2-B33E652D181E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9482726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CD2827-E43C-4B20-B1E7-DA63C90D2551}" type="datetimeFigureOut">
              <a:rPr lang="es-MX" smtClean="0"/>
              <a:pPr/>
              <a:t>07/04/2022</a:t>
            </a:fld>
            <a:endParaRPr lang="es-MX" dirty="0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BA645-F2D6-44D4-A3D2-B33E652D181E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8501748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CD2827-E43C-4B20-B1E7-DA63C90D2551}" type="datetimeFigureOut">
              <a:rPr lang="es-MX" smtClean="0"/>
              <a:pPr/>
              <a:t>07/04/2022</a:t>
            </a:fld>
            <a:endParaRPr lang="es-MX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BA645-F2D6-44D4-A3D2-B33E652D181E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5631280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CD2827-E43C-4B20-B1E7-DA63C90D2551}" type="datetimeFigureOut">
              <a:rPr lang="es-MX" smtClean="0"/>
              <a:pPr/>
              <a:t>07/04/2022</a:t>
            </a:fld>
            <a:endParaRPr lang="es-MX" dirty="0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BA645-F2D6-44D4-A3D2-B33E652D181E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4035871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627534"/>
            <a:ext cx="8229600" cy="43569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s-ES" dirty="0"/>
              <a:t>Haga clic para modificar el estilo de título del patrón</a:t>
            </a:r>
            <a:endParaRPr lang="es-MX" dirty="0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CD2827-E43C-4B20-B1E7-DA63C90D2551}" type="datetimeFigureOut">
              <a:rPr lang="es-MX" smtClean="0"/>
              <a:pPr/>
              <a:t>07/04/2022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0BA645-F2D6-44D4-A3D2-B33E652D181E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2929864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61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  <p:sldLayoutId id="2147483659" r:id="rId13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2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123728" y="1851670"/>
            <a:ext cx="6442993" cy="1310660"/>
          </a:xfrm>
        </p:spPr>
        <p:txBody>
          <a:bodyPr anchor="ctr"/>
          <a:lstStyle/>
          <a:p>
            <a:pPr algn="just" defTabSz="457200"/>
            <a:r>
              <a:rPr lang="es-MX" sz="2200" cap="none" dirty="0"/>
              <a:t>Avance del programa anual en cuanto a metas programadas e indicadores de todas las unidades administrativas.</a:t>
            </a:r>
          </a:p>
        </p:txBody>
      </p:sp>
      <p:sp>
        <p:nvSpPr>
          <p:cNvPr id="6" name="5 CuadroTexto"/>
          <p:cNvSpPr txBox="1"/>
          <p:nvPr/>
        </p:nvSpPr>
        <p:spPr>
          <a:xfrm>
            <a:off x="0" y="1722170"/>
            <a:ext cx="205634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1" dirty="0">
                <a:solidFill>
                  <a:schemeClr val="bg1">
                    <a:lumMod val="50000"/>
                  </a:schemeClr>
                </a:solidFill>
              </a:rPr>
              <a:t>b)</a:t>
            </a:r>
            <a:endParaRPr lang="es-MX" sz="9600" b="1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3789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2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40040132"/>
              </p:ext>
            </p:extLst>
          </p:nvPr>
        </p:nvGraphicFramePr>
        <p:xfrm>
          <a:off x="467544" y="2067694"/>
          <a:ext cx="8229600" cy="86098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52839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70120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43347">
                <a:tc>
                  <a:txBody>
                    <a:bodyPr/>
                    <a:lstStyle/>
                    <a:p>
                      <a:pPr algn="ctr" rtl="0" fontAlgn="t"/>
                      <a:r>
                        <a:rPr lang="es-MX" sz="2800" u="none" strike="noStrike" dirty="0">
                          <a:effectLst/>
                        </a:rPr>
                        <a:t>PROGRAMA PRESUPUESTARIO:</a:t>
                      </a:r>
                      <a:endParaRPr lang="es-MX" sz="28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545" marR="7545" marT="7545" marB="0" anchor="ctr"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MX" sz="2800" u="none" strike="noStrike" dirty="0" smtClean="0">
                          <a:effectLst/>
                        </a:rPr>
                        <a:t>M001 - Gestión y Apoyo Institucional</a:t>
                      </a:r>
                      <a:endParaRPr lang="es-MX" sz="28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545" marR="7545" marT="7545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622528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2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07372855"/>
              </p:ext>
            </p:extLst>
          </p:nvPr>
        </p:nvGraphicFramePr>
        <p:xfrm>
          <a:off x="395537" y="1707654"/>
          <a:ext cx="8280919" cy="1426622"/>
        </p:xfrm>
        <a:graphic>
          <a:graphicData uri="http://schemas.openxmlformats.org/drawingml/2006/table">
            <a:tbl>
              <a:tblPr/>
              <a:tblGrid>
                <a:gridCol w="118298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2216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2525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0412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4639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717366"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Programa</a:t>
                      </a:r>
                      <a:r>
                        <a:rPr lang="es-ES" sz="1100" b="1" i="0" u="none" strike="noStrike" baseline="0" dirty="0" smtClean="0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</a:p>
                    <a:p>
                      <a:pPr algn="ctr" fontAlgn="ctr"/>
                      <a:r>
                        <a:rPr lang="es-ES" sz="1100" b="1" i="0" u="none" strike="noStrike" baseline="0" dirty="0" smtClean="0">
                          <a:solidFill>
                            <a:srgbClr val="000000"/>
                          </a:solidFill>
                          <a:latin typeface="Calibri"/>
                        </a:rPr>
                        <a:t>Presupuestal</a:t>
                      </a:r>
                      <a:endParaRPr lang="es-ES" sz="11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931" marR="3931" marT="39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Nombre del </a:t>
                      </a:r>
                    </a:p>
                    <a:p>
                      <a:pPr algn="ctr" fontAlgn="ctr"/>
                      <a:r>
                        <a:rPr lang="es-ES" sz="11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Indicador</a:t>
                      </a:r>
                      <a:endParaRPr lang="es-ES" sz="11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931" marR="3931" marT="3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Programado del </a:t>
                      </a:r>
                    </a:p>
                    <a:p>
                      <a:pPr algn="ctr" fontAlgn="ctr"/>
                      <a:r>
                        <a:rPr lang="es-ES" sz="11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Trimestre</a:t>
                      </a:r>
                      <a:endParaRPr lang="es-ES" sz="11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931" marR="3931" marT="3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Ejecutado del </a:t>
                      </a:r>
                    </a:p>
                    <a:p>
                      <a:pPr algn="ctr" fontAlgn="ctr"/>
                      <a:r>
                        <a:rPr lang="es-ES" sz="11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Trimestre</a:t>
                      </a:r>
                      <a:endParaRPr lang="es-ES" sz="11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931" marR="3931" marT="3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Semaforización </a:t>
                      </a:r>
                      <a:endParaRPr lang="es-ES" sz="11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931" marR="3931" marT="3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59CD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09256">
                <a:tc>
                  <a:txBody>
                    <a:bodyPr/>
                    <a:lstStyle/>
                    <a:p>
                      <a:pPr algn="ctr" rtl="0" fontAlgn="t"/>
                      <a:r>
                        <a:rPr lang="es-MX" sz="1100" b="1" u="none" strike="noStrike" dirty="0" smtClean="0">
                          <a:effectLst/>
                          <a:latin typeface="+mj-lt"/>
                        </a:rPr>
                        <a:t>M001 - Gestión y Apoyo </a:t>
                      </a:r>
                      <a:r>
                        <a:rPr lang="es-MX" sz="1100" b="1" u="none" strike="noStrike" dirty="0" smtClean="0">
                          <a:effectLst/>
                          <a:latin typeface="+mj-lt"/>
                        </a:rPr>
                        <a:t>Institucional</a:t>
                      </a:r>
                      <a:endParaRPr lang="es-MX" sz="1100" b="0" i="0" u="none" strike="noStrike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1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C01IA1 - Porcentaje del Presupuesto Ejercido destinado a las áreas staff</a:t>
                      </a:r>
                      <a:endParaRPr lang="es-MX" sz="11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400" b="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29.745</a:t>
                      </a:r>
                      <a:endParaRPr lang="es-MX" sz="1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400" b="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25.009</a:t>
                      </a:r>
                      <a:endParaRPr lang="es-MX" sz="1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400" b="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Rojo</a:t>
                      </a:r>
                      <a:endParaRPr lang="es-MX" sz="1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4" name="3 CuadroTexto"/>
          <p:cNvSpPr txBox="1"/>
          <p:nvPr/>
        </p:nvSpPr>
        <p:spPr>
          <a:xfrm>
            <a:off x="2843808" y="125219"/>
            <a:ext cx="151216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b="1" dirty="0" smtClean="0">
                <a:solidFill>
                  <a:schemeClr val="accent2">
                    <a:lumMod val="75000"/>
                  </a:schemeClr>
                </a:solidFill>
                <a:latin typeface="Britannic Bold" panose="020B0903060703020204" pitchFamily="34" charset="0"/>
              </a:rPr>
              <a:t>Primer </a:t>
            </a:r>
            <a:r>
              <a:rPr lang="es-MX" b="1" dirty="0" smtClean="0">
                <a:solidFill>
                  <a:schemeClr val="accent2">
                    <a:lumMod val="75000"/>
                  </a:schemeClr>
                </a:solidFill>
                <a:latin typeface="Britannic Bold" panose="020B0903060703020204" pitchFamily="34" charset="0"/>
              </a:rPr>
              <a:t>Trimestre </a:t>
            </a:r>
            <a:r>
              <a:rPr lang="es-MX" b="1" dirty="0" smtClean="0">
                <a:solidFill>
                  <a:schemeClr val="accent2">
                    <a:lumMod val="75000"/>
                  </a:schemeClr>
                </a:solidFill>
                <a:latin typeface="Britannic Bold" panose="020B0903060703020204" pitchFamily="34" charset="0"/>
              </a:rPr>
              <a:t>2022</a:t>
            </a:r>
            <a:endParaRPr lang="es-MX" b="1" dirty="0">
              <a:solidFill>
                <a:schemeClr val="accent2">
                  <a:lumMod val="75000"/>
                </a:schemeClr>
              </a:solidFill>
              <a:latin typeface="Britannic Bold" panose="020B09030607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98506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lásico de Office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4015</TotalTime>
  <Words>64</Words>
  <Application>Microsoft Office PowerPoint</Application>
  <PresentationFormat>Presentación en pantalla (16:9)</PresentationFormat>
  <Paragraphs>20</Paragraphs>
  <Slides>3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9" baseType="lpstr">
      <vt:lpstr>Arial</vt:lpstr>
      <vt:lpstr>Arial Narrow</vt:lpstr>
      <vt:lpstr>Britannic Bold</vt:lpstr>
      <vt:lpstr>Calibri</vt:lpstr>
      <vt:lpstr>Times New Roman</vt:lpstr>
      <vt:lpstr>Tema de Office</vt:lpstr>
      <vt:lpstr>Avance del programa anual en cuanto a metas programadas e indicadores de todas las unidades administrativas.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VER SERIES</dc:creator>
  <cp:lastModifiedBy>Usuario de Windows</cp:lastModifiedBy>
  <cp:revision>207</cp:revision>
  <cp:lastPrinted>2019-08-02T20:59:18Z</cp:lastPrinted>
  <dcterms:created xsi:type="dcterms:W3CDTF">2019-08-01T13:58:16Z</dcterms:created>
  <dcterms:modified xsi:type="dcterms:W3CDTF">2022-04-07T21:00:35Z</dcterms:modified>
</cp:coreProperties>
</file>